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Oswald"/>
      <p:regular r:id="rId20"/>
      <p:bold r:id="rId21"/>
    </p:embeddedFont>
    <p:embeddedFont>
      <p:font typeface="DM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ieEyIllsZOrWXMcG5yG8kUcEHm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22" Type="http://schemas.openxmlformats.org/officeDocument/2006/relationships/font" Target="fonts/DMSans-regular.fntdata"/><Relationship Id="rId21" Type="http://schemas.openxmlformats.org/officeDocument/2006/relationships/font" Target="fonts/Oswald-bold.fntdata"/><Relationship Id="rId24" Type="http://schemas.openxmlformats.org/officeDocument/2006/relationships/font" Target="fonts/DMSans-italic.fntdata"/><Relationship Id="rId23" Type="http://schemas.openxmlformats.org/officeDocument/2006/relationships/font" Target="fonts/DM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DM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35310f92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3035310f925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ff1910d69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2ff1910d697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ff1910d69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g2ff1910d697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f1b2a19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g2ff1b2a192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1.png"/><Relationship Id="rId6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4" l="0" r="0" t="-388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 rot="7659121">
            <a:off x="15091031" y="5585714"/>
            <a:ext cx="7629294" cy="7828566"/>
          </a:xfrm>
          <a:custGeom>
            <a:rect b="b" l="l" r="r" t="t"/>
            <a:pathLst>
              <a:path extrusionOk="0"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-3258071" y="-4629150"/>
            <a:ext cx="9022634" cy="9258300"/>
          </a:xfrm>
          <a:custGeom>
            <a:rect b="b" l="l" r="r" t="t"/>
            <a:pathLst>
              <a:path extrusionOk="0" h="9258300" w="9022634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3498375" y="3103599"/>
            <a:ext cx="10594111" cy="3739083"/>
            <a:chOff x="0" y="-19050"/>
            <a:chExt cx="1895495" cy="831850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1895495" cy="812800"/>
            </a:xfrm>
            <a:custGeom>
              <a:rect b="b" l="l" r="r" t="t"/>
              <a:pathLst>
                <a:path extrusionOk="0" h="812800" w="1895495">
                  <a:moveTo>
                    <a:pt x="0" y="0"/>
                  </a:moveTo>
                  <a:lnTo>
                    <a:pt x="1895495" y="0"/>
                  </a:lnTo>
                  <a:lnTo>
                    <a:pt x="189549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0" y="-19050"/>
              <a:ext cx="1895495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"/>
          <p:cNvSpPr txBox="1"/>
          <p:nvPr/>
        </p:nvSpPr>
        <p:spPr>
          <a:xfrm>
            <a:off x="3325325" y="3393200"/>
            <a:ext cx="108585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US" sz="9100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CONTEXTUALIZATION / DESIGN CHECK-IN</a:t>
            </a:r>
            <a:endParaRPr b="1" i="0" sz="9100" u="none" cap="none" strike="noStrike">
              <a:solidFill>
                <a:srgbClr val="231F2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719596" y="7482578"/>
            <a:ext cx="128487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3"/>
              <a:buFont typeface="Arial"/>
              <a:buNone/>
            </a:pPr>
            <a:r>
              <a:rPr b="1" i="0" lang="en-US" sz="2653" u="none" cap="none" strike="noStrik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TESSA LANZEL, PAIGE SCHNEIDER, MOLLY ROONEY, MAY EDEL, ELICIA BARANOWSKI, ALEXANDRA RAUER, JOSHUA STEVEN CHIANG </a:t>
            </a:r>
            <a:endParaRPr b="1" i="0" sz="2653" u="none" cap="none" strike="noStrike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719596" y="2636788"/>
            <a:ext cx="128487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3"/>
              <a:buFont typeface="Arial"/>
              <a:buNone/>
            </a:pPr>
            <a:r>
              <a:rPr b="1" i="0" lang="en-US" sz="2653" u="none" cap="none" strike="noStrik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SDMAY25-10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0387200" y="0"/>
            <a:ext cx="79008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379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3"/>
              <a:buFont typeface="Arial"/>
              <a:buNone/>
            </a:pPr>
            <a:r>
              <a:rPr b="1" i="0" lang="en-US" sz="2653" u="none" cap="none" strike="noStrik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ADVISOR: MATTHEW POST</a:t>
            </a:r>
            <a:endParaRPr b="1" i="0" sz="2653" u="none" cap="none" strike="noStrike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79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3"/>
              <a:buFont typeface="Arial"/>
              <a:buNone/>
            </a:pPr>
            <a:r>
              <a:rPr b="1" i="0" lang="en-US" sz="2653" u="none" cap="none" strike="noStrik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CLIENT: TRUEFORCE TECHNOLOGIES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 b="0" l="21500" r="21149" t="0"/>
          <a:stretch/>
        </p:blipFill>
        <p:spPr>
          <a:xfrm>
            <a:off x="14263925" y="1127500"/>
            <a:ext cx="3863977" cy="359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/>
          <p:nvPr/>
        </p:nvSpPr>
        <p:spPr>
          <a:xfrm rot="10800000">
            <a:off x="0" y="-15240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4" l="0" r="0" t="-388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4"/>
          <p:cNvSpPr/>
          <p:nvPr/>
        </p:nvSpPr>
        <p:spPr>
          <a:xfrm rot="-10580377">
            <a:off x="9407140" y="-9309963"/>
            <a:ext cx="24036383" cy="24664199"/>
          </a:xfrm>
          <a:custGeom>
            <a:rect b="b" l="l" r="r" t="t"/>
            <a:pathLst>
              <a:path extrusionOk="0" h="24664199" w="24036383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4"/>
          <p:cNvSpPr/>
          <p:nvPr/>
        </p:nvSpPr>
        <p:spPr>
          <a:xfrm flipH="1">
            <a:off x="-4254153" y="7476061"/>
            <a:ext cx="11881594" cy="3564478"/>
          </a:xfrm>
          <a:custGeom>
            <a:rect b="b" l="l" r="r" t="t"/>
            <a:pathLst>
              <a:path extrusionOk="0" h="3564478" w="11881594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4"/>
          <p:cNvSpPr txBox="1"/>
          <p:nvPr/>
        </p:nvSpPr>
        <p:spPr>
          <a:xfrm>
            <a:off x="1495472" y="2144104"/>
            <a:ext cx="8097687" cy="1594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31"/>
              <a:buFont typeface="Arial"/>
              <a:buNone/>
            </a:pPr>
            <a:r>
              <a:rPr b="1" i="0" lang="en-US" sz="9431" u="none" cap="none" strike="noStrike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4" l="0" r="0" t="-388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3"/>
          <p:cNvGrpSpPr/>
          <p:nvPr/>
        </p:nvGrpSpPr>
        <p:grpSpPr>
          <a:xfrm>
            <a:off x="13662994" y="265144"/>
            <a:ext cx="4296549" cy="9642576"/>
            <a:chOff x="0" y="-19050"/>
            <a:chExt cx="1131601" cy="2539609"/>
          </a:xfrm>
        </p:grpSpPr>
        <p:sp>
          <p:nvSpPr>
            <p:cNvPr id="101" name="Google Shape;101;p3"/>
            <p:cNvSpPr/>
            <p:nvPr/>
          </p:nvSpPr>
          <p:spPr>
            <a:xfrm>
              <a:off x="0" y="0"/>
              <a:ext cx="1131601" cy="2520559"/>
            </a:xfrm>
            <a:custGeom>
              <a:rect b="b" l="l" r="r" t="t"/>
              <a:pathLst>
                <a:path extrusionOk="0" h="2520559" w="1131601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0" y="-19050"/>
              <a:ext cx="1131601" cy="2539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>
            <a:off x="2142191" y="6982358"/>
            <a:ext cx="9752965" cy="1032847"/>
          </a:xfrm>
          <a:custGeom>
            <a:rect b="b" l="l" r="r" t="t"/>
            <a:pathLst>
              <a:path extrusionOk="0"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8"/>
                </a:lnTo>
                <a:lnTo>
                  <a:pt x="0" y="10328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864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10758785" y="1049603"/>
            <a:ext cx="6176060" cy="8208697"/>
          </a:xfrm>
          <a:custGeom>
            <a:rect b="b" l="l" r="r" t="t"/>
            <a:pathLst>
              <a:path extrusionOk="0" h="8208697" w="6176060">
                <a:moveTo>
                  <a:pt x="0" y="0"/>
                </a:moveTo>
                <a:lnTo>
                  <a:pt x="6176060" y="0"/>
                </a:lnTo>
                <a:lnTo>
                  <a:pt x="6176060" y="8208697"/>
                </a:lnTo>
                <a:lnTo>
                  <a:pt x="0" y="82086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23" l="0" r="0" t="-131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3"/>
          <p:cNvGrpSpPr/>
          <p:nvPr/>
        </p:nvGrpSpPr>
        <p:grpSpPr>
          <a:xfrm>
            <a:off x="2142191" y="3793846"/>
            <a:ext cx="9610044" cy="3489588"/>
            <a:chOff x="0" y="-19050"/>
            <a:chExt cx="3682024" cy="1337012"/>
          </a:xfrm>
        </p:grpSpPr>
        <p:sp>
          <p:nvSpPr>
            <p:cNvPr id="106" name="Google Shape;106;p3"/>
            <p:cNvSpPr/>
            <p:nvPr/>
          </p:nvSpPr>
          <p:spPr>
            <a:xfrm>
              <a:off x="0" y="0"/>
              <a:ext cx="3682024" cy="1317962"/>
            </a:xfrm>
            <a:custGeom>
              <a:rect b="b" l="l" r="r" t="t"/>
              <a:pathLst>
                <a:path extrusionOk="0" h="1317962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1317962"/>
                  </a:lnTo>
                  <a:lnTo>
                    <a:pt x="0" y="1317962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0" y="-19050"/>
              <a:ext cx="3682024" cy="1337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3"/>
          <p:cNvSpPr/>
          <p:nvPr/>
        </p:nvSpPr>
        <p:spPr>
          <a:xfrm>
            <a:off x="-2779578" y="7341318"/>
            <a:ext cx="7616557" cy="7815497"/>
          </a:xfrm>
          <a:custGeom>
            <a:rect b="b" l="l" r="r" t="t"/>
            <a:pathLst>
              <a:path extrusionOk="0"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2142191" y="4709069"/>
            <a:ext cx="1488692" cy="1269449"/>
          </a:xfrm>
          <a:custGeom>
            <a:rect b="b" l="l" r="r" t="t"/>
            <a:pathLst>
              <a:path extrusionOk="0" h="1269449" w="1488692">
                <a:moveTo>
                  <a:pt x="0" y="0"/>
                </a:moveTo>
                <a:lnTo>
                  <a:pt x="1488693" y="0"/>
                </a:lnTo>
                <a:lnTo>
                  <a:pt x="1488693" y="1269449"/>
                </a:lnTo>
                <a:lnTo>
                  <a:pt x="0" y="12694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3892333" y="4119184"/>
            <a:ext cx="7705500" cy="29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7800" lvl="1" marL="515600" marR="0" rtl="0" algn="l">
              <a:lnSpc>
                <a:spcPct val="13798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88"/>
              <a:buFont typeface="Times New Roman"/>
              <a:buChar char="•"/>
            </a:pPr>
            <a:r>
              <a:rPr b="0" i="0" lang="en-US" sz="2388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Unknown knowledge for what weights will improve strength without injuring 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7800" lvl="1" marL="515600" marR="0" rtl="0" algn="l">
              <a:lnSpc>
                <a:spcPct val="13798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88"/>
              <a:buFont typeface="Times New Roman"/>
              <a:buChar char="•"/>
            </a:pPr>
            <a:r>
              <a:rPr b="0" i="0" lang="en-US" sz="2388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data is not transferable across devices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7800" lvl="1" marL="515600" marR="0" rtl="0" algn="l">
              <a:lnSpc>
                <a:spcPct val="13798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88"/>
              <a:buFont typeface="Times New Roman"/>
              <a:buChar char="•"/>
            </a:pPr>
            <a:r>
              <a:rPr b="0" i="0" lang="en-US" sz="2388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security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7800" lvl="1" marL="515600" marR="0" rtl="0" algn="l">
              <a:lnSpc>
                <a:spcPct val="13798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88"/>
              <a:buFont typeface="Times New Roman"/>
              <a:buChar char="•"/>
            </a:pPr>
            <a:r>
              <a:rPr b="0" i="0" lang="en-US" sz="2388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Application is full of bugs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7800" lvl="1" marL="515600" marR="0" rtl="0" algn="l">
              <a:lnSpc>
                <a:spcPct val="13798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88"/>
              <a:buFont typeface="Times New Roman"/>
              <a:buChar char="•"/>
            </a:pPr>
            <a:r>
              <a:rPr b="0" i="0" lang="en-US" sz="2388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Availability to users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2142191" y="888605"/>
            <a:ext cx="74169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b="1" i="0" lang="en-US" sz="9981" u="none" cap="none" strike="noStrike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PROBLEM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/>
          <p:nvPr/>
        </p:nvSpPr>
        <p:spPr>
          <a:xfrm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4" l="0" r="0" t="-388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2"/>
          <p:cNvGrpSpPr/>
          <p:nvPr/>
        </p:nvGrpSpPr>
        <p:grpSpPr>
          <a:xfrm>
            <a:off x="13662994" y="265144"/>
            <a:ext cx="4296549" cy="9642576"/>
            <a:chOff x="0" y="-19050"/>
            <a:chExt cx="1131601" cy="2539609"/>
          </a:xfrm>
        </p:grpSpPr>
        <p:sp>
          <p:nvSpPr>
            <p:cNvPr id="118" name="Google Shape;118;p2"/>
            <p:cNvSpPr/>
            <p:nvPr/>
          </p:nvSpPr>
          <p:spPr>
            <a:xfrm>
              <a:off x="0" y="0"/>
              <a:ext cx="1131601" cy="2520559"/>
            </a:xfrm>
            <a:custGeom>
              <a:rect b="b" l="l" r="r" t="t"/>
              <a:pathLst>
                <a:path extrusionOk="0" h="2520559" w="1131601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0" y="-19050"/>
              <a:ext cx="1131601" cy="2539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2"/>
          <p:cNvSpPr/>
          <p:nvPr/>
        </p:nvSpPr>
        <p:spPr>
          <a:xfrm>
            <a:off x="2142191" y="4828880"/>
            <a:ext cx="9752965" cy="1032847"/>
          </a:xfrm>
          <a:custGeom>
            <a:rect b="b" l="l" r="r" t="t"/>
            <a:pathLst>
              <a:path extrusionOk="0"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864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10758785" y="1049603"/>
            <a:ext cx="6176060" cy="8208697"/>
          </a:xfrm>
          <a:custGeom>
            <a:rect b="b" l="l" r="r" t="t"/>
            <a:pathLst>
              <a:path extrusionOk="0" h="8208697" w="6176060">
                <a:moveTo>
                  <a:pt x="0" y="0"/>
                </a:moveTo>
                <a:lnTo>
                  <a:pt x="6176060" y="0"/>
                </a:lnTo>
                <a:lnTo>
                  <a:pt x="6176060" y="8208697"/>
                </a:lnTo>
                <a:lnTo>
                  <a:pt x="0" y="82086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23" l="0" r="0" t="-131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/>
          <p:cNvGrpSpPr/>
          <p:nvPr/>
        </p:nvGrpSpPr>
        <p:grpSpPr>
          <a:xfrm>
            <a:off x="2142191" y="3346585"/>
            <a:ext cx="9610044" cy="1998718"/>
            <a:chOff x="0" y="-19050"/>
            <a:chExt cx="3682024" cy="765796"/>
          </a:xfrm>
        </p:grpSpPr>
        <p:sp>
          <p:nvSpPr>
            <p:cNvPr id="123" name="Google Shape;123;p2"/>
            <p:cNvSpPr/>
            <p:nvPr/>
          </p:nvSpPr>
          <p:spPr>
            <a:xfrm>
              <a:off x="0" y="0"/>
              <a:ext cx="3682024" cy="746746"/>
            </a:xfrm>
            <a:custGeom>
              <a:rect b="b" l="l" r="r" t="t"/>
              <a:pathLst>
                <a:path extrusionOk="0" h="746746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0" y="-19050"/>
              <a:ext cx="3682024" cy="765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2"/>
          <p:cNvSpPr/>
          <p:nvPr/>
        </p:nvSpPr>
        <p:spPr>
          <a:xfrm>
            <a:off x="2474235" y="3673321"/>
            <a:ext cx="1156649" cy="1173721"/>
          </a:xfrm>
          <a:custGeom>
            <a:rect b="b" l="l" r="r" t="t"/>
            <a:pathLst>
              <a:path extrusionOk="0" h="1173721" w="1156649">
                <a:moveTo>
                  <a:pt x="0" y="0"/>
                </a:moveTo>
                <a:lnTo>
                  <a:pt x="1156649" y="0"/>
                </a:lnTo>
                <a:lnTo>
                  <a:pt x="1156649" y="1173721"/>
                </a:lnTo>
                <a:lnTo>
                  <a:pt x="0" y="11737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2142191" y="7210022"/>
            <a:ext cx="9752965" cy="1032847"/>
          </a:xfrm>
          <a:custGeom>
            <a:rect b="b" l="l" r="r" t="t"/>
            <a:pathLst>
              <a:path extrusionOk="0"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864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2"/>
          <p:cNvGrpSpPr/>
          <p:nvPr/>
        </p:nvGrpSpPr>
        <p:grpSpPr>
          <a:xfrm>
            <a:off x="2142191" y="5727727"/>
            <a:ext cx="9610044" cy="1998718"/>
            <a:chOff x="0" y="-19050"/>
            <a:chExt cx="3682024" cy="765796"/>
          </a:xfrm>
        </p:grpSpPr>
        <p:sp>
          <p:nvSpPr>
            <p:cNvPr id="128" name="Google Shape;128;p2"/>
            <p:cNvSpPr/>
            <p:nvPr/>
          </p:nvSpPr>
          <p:spPr>
            <a:xfrm>
              <a:off x="0" y="0"/>
              <a:ext cx="3682024" cy="746746"/>
            </a:xfrm>
            <a:custGeom>
              <a:rect b="b" l="l" r="r" t="t"/>
              <a:pathLst>
                <a:path extrusionOk="0" h="746746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0" y="-19050"/>
              <a:ext cx="3682024" cy="765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2"/>
          <p:cNvSpPr/>
          <p:nvPr/>
        </p:nvSpPr>
        <p:spPr>
          <a:xfrm>
            <a:off x="-2779578" y="7341318"/>
            <a:ext cx="7616557" cy="7815497"/>
          </a:xfrm>
          <a:custGeom>
            <a:rect b="b" l="l" r="r" t="t"/>
            <a:pathLst>
              <a:path extrusionOk="0"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2246682" y="6213316"/>
            <a:ext cx="1384202" cy="1077261"/>
          </a:xfrm>
          <a:custGeom>
            <a:rect b="b" l="l" r="r" t="t"/>
            <a:pathLst>
              <a:path extrusionOk="0" h="1077261" w="1384202">
                <a:moveTo>
                  <a:pt x="0" y="0"/>
                </a:moveTo>
                <a:lnTo>
                  <a:pt x="1384202" y="0"/>
                </a:lnTo>
                <a:lnTo>
                  <a:pt x="1384202" y="1077261"/>
                </a:lnTo>
                <a:lnTo>
                  <a:pt x="0" y="10772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3908899" y="6116936"/>
            <a:ext cx="7132200" cy="1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0"/>
              <a:buFont typeface="Arial"/>
              <a:buNone/>
            </a:pPr>
            <a:r>
              <a:rPr b="0" i="0" lang="en-US" sz="221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Apps will connect to existing firmware and database to display and store user’s force output for each lift and metrics over a period of time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2142191" y="888605"/>
            <a:ext cx="7416941" cy="1686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b="1" i="0" lang="en-US" sz="9981" u="none" cap="none" strike="noStrike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3908899" y="3896870"/>
            <a:ext cx="7132200" cy="1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0"/>
              <a:buFont typeface="Arial"/>
              <a:buNone/>
            </a:pPr>
            <a:r>
              <a:rPr b="0" i="0" lang="en-US" sz="221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a mobile application for both Google Play Store and Apple App store using their native language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0"/>
              <a:buFont typeface="Arial"/>
              <a:buNone/>
            </a:pPr>
            <a:r>
              <a:t/>
            </a:r>
            <a:endParaRPr b="0" i="0" sz="2210" u="none" cap="none" strike="noStrike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4F5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/>
          <p:nvPr/>
        </p:nvSpPr>
        <p:spPr>
          <a:xfrm rot="7659121">
            <a:off x="-4012602" y="5585714"/>
            <a:ext cx="7629294" cy="7828566"/>
          </a:xfrm>
          <a:custGeom>
            <a:rect b="b" l="l" r="r" t="t"/>
            <a:pathLst>
              <a:path extrusionOk="0"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9"/>
          <p:cNvSpPr/>
          <p:nvPr/>
        </p:nvSpPr>
        <p:spPr>
          <a:xfrm rot="2016048">
            <a:off x="12243487" y="-1005305"/>
            <a:ext cx="10749463" cy="2687366"/>
          </a:xfrm>
          <a:custGeom>
            <a:rect b="b" l="l" r="r" t="t"/>
            <a:pathLst>
              <a:path extrusionOk="0" h="2687366" w="10749463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1217775" y="1037000"/>
            <a:ext cx="147735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b="1" lang="en-US" sz="9981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ARTIFACTS - JOURNEY MAP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4472000" y="7294025"/>
            <a:ext cx="937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6838" lvl="1" marL="922279" marR="0" rtl="0" algn="ctr">
              <a:lnSpc>
                <a:spcPct val="284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4472000" y="7508107"/>
            <a:ext cx="937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6838" lvl="1" marL="922279" marR="0" rtl="0" algn="ctr">
              <a:lnSpc>
                <a:spcPct val="284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0300" y="2650625"/>
            <a:ext cx="10322800" cy="74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4F5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35310f925_0_3"/>
          <p:cNvSpPr/>
          <p:nvPr/>
        </p:nvSpPr>
        <p:spPr>
          <a:xfrm rot="7655163">
            <a:off x="-4012596" y="5591708"/>
            <a:ext cx="7629890" cy="7829178"/>
          </a:xfrm>
          <a:custGeom>
            <a:rect b="b" l="l" r="r" t="t"/>
            <a:pathLst>
              <a:path extrusionOk="0"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035310f925_0_3"/>
          <p:cNvSpPr/>
          <p:nvPr/>
        </p:nvSpPr>
        <p:spPr>
          <a:xfrm rot="2014247">
            <a:off x="12247015" y="-1009581"/>
            <a:ext cx="10740389" cy="2685098"/>
          </a:xfrm>
          <a:custGeom>
            <a:rect b="b" l="l" r="r" t="t"/>
            <a:pathLst>
              <a:path extrusionOk="0" h="2687366" w="10749463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035310f925_0_3"/>
          <p:cNvSpPr txBox="1"/>
          <p:nvPr/>
        </p:nvSpPr>
        <p:spPr>
          <a:xfrm>
            <a:off x="1217775" y="1037000"/>
            <a:ext cx="159312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b="1" lang="en-US" sz="9981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ARTIFACTS - PRO/CONS 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035310f925_0_3"/>
          <p:cNvSpPr txBox="1"/>
          <p:nvPr/>
        </p:nvSpPr>
        <p:spPr>
          <a:xfrm>
            <a:off x="4472000" y="7294025"/>
            <a:ext cx="937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6838" lvl="1" marL="922279" marR="0" rtl="0" algn="ctr">
              <a:lnSpc>
                <a:spcPct val="284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3035310f925_0_3"/>
          <p:cNvSpPr txBox="1"/>
          <p:nvPr/>
        </p:nvSpPr>
        <p:spPr>
          <a:xfrm>
            <a:off x="4472000" y="7508107"/>
            <a:ext cx="937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6838" lvl="1" marL="922279" marR="0" rtl="0" algn="ctr">
              <a:lnSpc>
                <a:spcPct val="284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3035310f925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1700" y="2573300"/>
            <a:ext cx="11978900" cy="67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4F5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f1910d697_0_10"/>
          <p:cNvSpPr/>
          <p:nvPr/>
        </p:nvSpPr>
        <p:spPr>
          <a:xfrm rot="7655163">
            <a:off x="-4012596" y="6353708"/>
            <a:ext cx="7629890" cy="7829178"/>
          </a:xfrm>
          <a:custGeom>
            <a:rect b="b" l="l" r="r" t="t"/>
            <a:pathLst>
              <a:path extrusionOk="0"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ff1910d697_0_10"/>
          <p:cNvSpPr/>
          <p:nvPr/>
        </p:nvSpPr>
        <p:spPr>
          <a:xfrm rot="2014247">
            <a:off x="12247015" y="-1009581"/>
            <a:ext cx="10740389" cy="2685098"/>
          </a:xfrm>
          <a:custGeom>
            <a:rect b="b" l="l" r="r" t="t"/>
            <a:pathLst>
              <a:path extrusionOk="0" h="2687366" w="10749463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2ff1910d697_0_10"/>
          <p:cNvSpPr txBox="1"/>
          <p:nvPr/>
        </p:nvSpPr>
        <p:spPr>
          <a:xfrm>
            <a:off x="1217775" y="1037000"/>
            <a:ext cx="120633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b="1" lang="en-US" sz="9981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HUMAN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2ff1910d697_0_10"/>
          <p:cNvSpPr txBox="1"/>
          <p:nvPr/>
        </p:nvSpPr>
        <p:spPr>
          <a:xfrm>
            <a:off x="4472000" y="7294025"/>
            <a:ext cx="937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6838" lvl="1" marL="922279" marR="0" rtl="0" algn="ctr">
              <a:lnSpc>
                <a:spcPct val="284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ff1910d697_0_10"/>
          <p:cNvSpPr txBox="1"/>
          <p:nvPr/>
        </p:nvSpPr>
        <p:spPr>
          <a:xfrm>
            <a:off x="4472000" y="7508107"/>
            <a:ext cx="937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6838" lvl="1" marL="922279" marR="0" rtl="0" algn="ctr">
              <a:lnSpc>
                <a:spcPct val="284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ff1910d697_0_10"/>
          <p:cNvSpPr txBox="1"/>
          <p:nvPr/>
        </p:nvSpPr>
        <p:spPr>
          <a:xfrm>
            <a:off x="1672300" y="2650075"/>
            <a:ext cx="10857900" cy="6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015" lvl="0" marL="45720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●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current solution addresses specific user needs by: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015" lvl="1" marL="91440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○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Receiving feedback from the client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015" lvl="1" marL="91440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○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Making changes to the existing product based on feedback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015" lvl="0" marL="45720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●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application is an improvement on a previous design, as we have: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015" lvl="1" marL="91440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○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Analyzed the original design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015" lvl="1" marL="91440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○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Changed the application flow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015" lvl="1" marL="91440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○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Adjusted text coloring in certain areas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015" lvl="1" marL="91440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○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Customizing the app for coaches and athletes who will use it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015" lvl="0" marL="45720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●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further improve the solution: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015" lvl="1" marL="91440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○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 plan to connect our application to a weight rack in the senior design lab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014" lvl="2" marL="137160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■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setup will allow us to interact with the equipment as a user would, providing a realistic context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ff1910d697_0_20"/>
          <p:cNvSpPr/>
          <p:nvPr/>
        </p:nvSpPr>
        <p:spPr>
          <a:xfrm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3" l="0" r="0" t="-388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2ff1910d697_0_20"/>
          <p:cNvSpPr/>
          <p:nvPr/>
        </p:nvSpPr>
        <p:spPr>
          <a:xfrm rot="3409566">
            <a:off x="12045924" y="1121791"/>
            <a:ext cx="12478917" cy="5354590"/>
          </a:xfrm>
          <a:custGeom>
            <a:rect b="b" l="l" r="r" t="t"/>
            <a:pathLst>
              <a:path extrusionOk="0" h="5351480" w="1247167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2ff1910d697_0_20"/>
          <p:cNvSpPr txBox="1"/>
          <p:nvPr/>
        </p:nvSpPr>
        <p:spPr>
          <a:xfrm>
            <a:off x="1136700" y="3983850"/>
            <a:ext cx="102123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Solution: Increased mobility and availability</a:t>
            </a:r>
            <a:endParaRPr sz="240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Users can use the application on their own devices </a:t>
            </a:r>
            <a:endParaRPr sz="240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Athlete users can download the app to measure and store their own data</a:t>
            </a:r>
            <a:endParaRPr sz="240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Coaches can easily access their team and athlete data</a:t>
            </a:r>
            <a:endParaRPr sz="240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Drawbacks:</a:t>
            </a:r>
            <a:endParaRPr sz="240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Limited to very few metrics for </a:t>
            </a:r>
            <a:r>
              <a:rPr lang="en-US" sz="24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athlete</a:t>
            </a:r>
            <a:r>
              <a:rPr lang="en-US" sz="24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performance: strength, power</a:t>
            </a:r>
            <a:endParaRPr sz="240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Times New Roman"/>
              <a:buChar char="■"/>
            </a:pPr>
            <a:r>
              <a:rPr lang="en-US" sz="24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Justification: original intention was to aid in </a:t>
            </a:r>
            <a:r>
              <a:rPr lang="en-US" sz="24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weight lifting for college athletes to gain strength and power</a:t>
            </a:r>
            <a:r>
              <a:rPr lang="en-US" sz="24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not provide direction to what weight to lift from the data</a:t>
            </a:r>
            <a:endParaRPr sz="240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Times New Roman"/>
              <a:buChar char="■"/>
            </a:pPr>
            <a:r>
              <a:rPr lang="en-US" sz="24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Justification: Original goal was to aid </a:t>
            </a:r>
            <a:r>
              <a:rPr lang="en-US" sz="24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coaches with guidance on lifts and weights based on data</a:t>
            </a:r>
            <a:endParaRPr sz="240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g2ff1910d697_0_20"/>
          <p:cNvSpPr txBox="1"/>
          <p:nvPr/>
        </p:nvSpPr>
        <p:spPr>
          <a:xfrm>
            <a:off x="1198125" y="634700"/>
            <a:ext cx="139938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b="1" lang="en-US" sz="9981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ECONOMIC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2ff1910d697_0_20"/>
          <p:cNvSpPr txBox="1"/>
          <p:nvPr/>
        </p:nvSpPr>
        <p:spPr>
          <a:xfrm>
            <a:off x="1136700" y="2284025"/>
            <a:ext cx="10212300" cy="17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Existing Solution</a:t>
            </a:r>
            <a:endParaRPr sz="240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is shown from a single tablet connected to the Force Rack</a:t>
            </a:r>
            <a:endParaRPr sz="240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Athlete data is available on the tablet or True Force website</a:t>
            </a:r>
            <a:endParaRPr sz="240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ff1b2a192c_0_0"/>
          <p:cNvSpPr/>
          <p:nvPr/>
        </p:nvSpPr>
        <p:spPr>
          <a:xfrm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3" l="0" r="0" t="-388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2ff1b2a192c_0_0"/>
          <p:cNvSpPr/>
          <p:nvPr/>
        </p:nvSpPr>
        <p:spPr>
          <a:xfrm rot="3409566">
            <a:off x="12198325" y="1121791"/>
            <a:ext cx="12478917" cy="5354590"/>
          </a:xfrm>
          <a:custGeom>
            <a:rect b="b" l="l" r="r" t="t"/>
            <a:pathLst>
              <a:path extrusionOk="0" h="5351480" w="1247167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2ff1b2a192c_0_0"/>
          <p:cNvSpPr txBox="1"/>
          <p:nvPr/>
        </p:nvSpPr>
        <p:spPr>
          <a:xfrm>
            <a:off x="1240714" y="3019335"/>
            <a:ext cx="8066100" cy="57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4015" lvl="0" marL="45720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●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Internal technical complexity: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015" lvl="1" marL="91440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○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Involves the integration of both hardware and software components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015" lvl="1" marL="91440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○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Interconnection between the rack, board, database, and application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015" lvl="0" marL="45720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●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External technical complexity: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015" lvl="1" marL="91440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○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Demonstrated by the improvements made on an existing technology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t/>
            </a:r>
            <a:endParaRPr b="0" i="0" sz="2290" u="none" cap="none" strike="noStrike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t/>
            </a:r>
            <a:endParaRPr b="0" i="0" sz="2290" u="none" cap="none" strike="noStrike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g2ff1b2a192c_0_0"/>
          <p:cNvSpPr txBox="1"/>
          <p:nvPr/>
        </p:nvSpPr>
        <p:spPr>
          <a:xfrm>
            <a:off x="1217775" y="1037000"/>
            <a:ext cx="139938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b="1" lang="en-US" sz="9981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TECHNICAL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ff1b2a192c_0_0"/>
          <p:cNvSpPr txBox="1"/>
          <p:nvPr/>
        </p:nvSpPr>
        <p:spPr>
          <a:xfrm>
            <a:off x="9167875" y="2698850"/>
            <a:ext cx="8475300" cy="56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14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Times New Roman"/>
              <a:buChar char="●"/>
            </a:pPr>
            <a:r>
              <a:rPr lang="en-US" sz="2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Technical complexity analysis:</a:t>
            </a:r>
            <a:endParaRPr sz="2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1475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Times New Roman"/>
              <a:buChar char="○"/>
            </a:pPr>
            <a:r>
              <a:rPr lang="en-US" sz="2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Independent iOS and android development teams</a:t>
            </a:r>
            <a:endParaRPr sz="2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1475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Times New Roman"/>
              <a:buChar char="○"/>
            </a:pPr>
            <a:r>
              <a:rPr lang="en-US" sz="2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Unfamiliar with Swift for iOS </a:t>
            </a:r>
            <a:endParaRPr sz="2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1475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Times New Roman"/>
              <a:buChar char="○"/>
            </a:pPr>
            <a:r>
              <a:rPr lang="en-US" sz="2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of information about established backend and database.</a:t>
            </a:r>
            <a:endParaRPr sz="2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1475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Times New Roman"/>
              <a:buChar char="○"/>
            </a:pPr>
            <a:r>
              <a:rPr lang="en-US" sz="2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graphing widget that can work with live data</a:t>
            </a:r>
            <a:endParaRPr sz="2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1475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Times New Roman"/>
              <a:buChar char="○"/>
            </a:pPr>
            <a:r>
              <a:rPr lang="en-US" sz="2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Unfamiliar hardware to connect with</a:t>
            </a:r>
            <a:endParaRPr sz="2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"/>
          <p:cNvSpPr/>
          <p:nvPr/>
        </p:nvSpPr>
        <p:spPr>
          <a:xfrm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4" l="0" r="0" t="-388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3"/>
          <p:cNvSpPr/>
          <p:nvPr/>
        </p:nvSpPr>
        <p:spPr>
          <a:xfrm rot="3407869">
            <a:off x="12052165" y="1118883"/>
            <a:ext cx="12471670" cy="5351480"/>
          </a:xfrm>
          <a:custGeom>
            <a:rect b="b" l="l" r="r" t="t"/>
            <a:pathLst>
              <a:path extrusionOk="0" h="5351480" w="1247167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3"/>
          <p:cNvSpPr/>
          <p:nvPr/>
        </p:nvSpPr>
        <p:spPr>
          <a:xfrm>
            <a:off x="13218592" y="8257041"/>
            <a:ext cx="4876482" cy="516424"/>
          </a:xfrm>
          <a:custGeom>
            <a:rect b="b" l="l" r="r" t="t"/>
            <a:pathLst>
              <a:path extrusionOk="0" h="516424" w="4876482">
                <a:moveTo>
                  <a:pt x="0" y="0"/>
                </a:moveTo>
                <a:lnTo>
                  <a:pt x="4876482" y="0"/>
                </a:lnTo>
                <a:lnTo>
                  <a:pt x="4876482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864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" name="Google Shape;190;p13"/>
          <p:cNvGrpSpPr/>
          <p:nvPr/>
        </p:nvGrpSpPr>
        <p:grpSpPr>
          <a:xfrm>
            <a:off x="13227326" y="3429009"/>
            <a:ext cx="4858980" cy="5011840"/>
            <a:chOff x="0" y="-57150"/>
            <a:chExt cx="1279723" cy="1319982"/>
          </a:xfrm>
        </p:grpSpPr>
        <p:sp>
          <p:nvSpPr>
            <p:cNvPr id="191" name="Google Shape;191;p13"/>
            <p:cNvSpPr/>
            <p:nvPr/>
          </p:nvSpPr>
          <p:spPr>
            <a:xfrm>
              <a:off x="0" y="0"/>
              <a:ext cx="1279723" cy="1262832"/>
            </a:xfrm>
            <a:custGeom>
              <a:rect b="b" l="l" r="r" t="t"/>
              <a:pathLst>
                <a:path extrusionOk="0" h="1262832" w="1279723">
                  <a:moveTo>
                    <a:pt x="0" y="0"/>
                  </a:moveTo>
                  <a:lnTo>
                    <a:pt x="1279723" y="0"/>
                  </a:lnTo>
                  <a:lnTo>
                    <a:pt x="1279723" y="1262832"/>
                  </a:lnTo>
                  <a:lnTo>
                    <a:pt x="0" y="12628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3"/>
            <p:cNvSpPr txBox="1"/>
            <p:nvPr/>
          </p:nvSpPr>
          <p:spPr>
            <a:xfrm>
              <a:off x="0" y="-57150"/>
              <a:ext cx="1279723" cy="13199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28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13"/>
          <p:cNvSpPr/>
          <p:nvPr/>
        </p:nvSpPr>
        <p:spPr>
          <a:xfrm rot="3409566">
            <a:off x="-5107435" y="9955373"/>
            <a:ext cx="12478917" cy="5354590"/>
          </a:xfrm>
          <a:custGeom>
            <a:rect b="b" l="l" r="r" t="t"/>
            <a:pathLst>
              <a:path extrusionOk="0" h="5351480" w="1247167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3"/>
          <p:cNvSpPr/>
          <p:nvPr/>
        </p:nvSpPr>
        <p:spPr>
          <a:xfrm>
            <a:off x="13242798" y="3429002"/>
            <a:ext cx="4828045" cy="4828045"/>
          </a:xfrm>
          <a:custGeom>
            <a:rect b="b" l="l" r="r" t="t"/>
            <a:pathLst>
              <a:path extrusionOk="0" h="4828045" w="4828045">
                <a:moveTo>
                  <a:pt x="0" y="0"/>
                </a:moveTo>
                <a:lnTo>
                  <a:pt x="4828046" y="0"/>
                </a:lnTo>
                <a:lnTo>
                  <a:pt x="4828046" y="4828045"/>
                </a:lnTo>
                <a:lnTo>
                  <a:pt x="0" y="48280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3"/>
          <p:cNvSpPr txBox="1"/>
          <p:nvPr/>
        </p:nvSpPr>
        <p:spPr>
          <a:xfrm>
            <a:off x="2191002" y="1162050"/>
            <a:ext cx="8300700" cy="13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31"/>
              <a:buFont typeface="Arial"/>
              <a:buNone/>
            </a:pPr>
            <a:r>
              <a:rPr b="1" i="0" lang="en-US" sz="9431" u="none" cap="none" strike="noStrike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CONCLUSION</a:t>
            </a:r>
            <a:r>
              <a:rPr b="1" i="0" lang="en-US" sz="9431" u="none" cap="none" strike="noStrike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3"/>
          <p:cNvSpPr txBox="1"/>
          <p:nvPr/>
        </p:nvSpPr>
        <p:spPr>
          <a:xfrm>
            <a:off x="1950025" y="3059750"/>
            <a:ext cx="10002900" cy="6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0365" lvl="0" marL="4572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9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Ideas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artifacts such as a journey map and pros/cons table to analyze the human,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economic, and technical suitability of  our solution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 addresses user experience for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convenience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usability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Economic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 improves the mobility and availability of the True Force Technologies software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Technical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Dividing efforts into two groups to implement both iOS and Android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9144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Identifying necessary tasks of integrating our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existing hardware and backend/database components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